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5.xml.rels" ContentType="application/vnd.openxmlformats-package.relationships+xml"/>
  <Override PartName="/ppt/notesSlides/notesSlide35.xml" ContentType="application/vnd.openxmlformats-officedocument.presentationml.notesSlide+xml"/>
  <Override PartName="/ppt/_rels/presentation.xml.rels" ContentType="application/vnd.openxmlformats-package.relationships+xml"/>
  <Override PartName="/ppt/media/image9.png" ContentType="image/png"/>
  <Override PartName="/ppt/media/image8.png" ContentType="image/png"/>
  <Override PartName="/ppt/media/image14.jpeg" ContentType="image/jpeg"/>
  <Override PartName="/ppt/media/image7.png" ContentType="image/png"/>
  <Override PartName="/ppt/media/image12.jpeg" ContentType="image/jpeg"/>
  <Override PartName="/ppt/media/image11.png" ContentType="image/png"/>
  <Override PartName="/ppt/media/image6.png" ContentType="image/png"/>
  <Override PartName="/ppt/media/image10.png" ContentType="image/png"/>
  <Override PartName="/ppt/media/image5.png" ContentType="image/png"/>
  <Override PartName="/ppt/media/image28.png" ContentType="image/png"/>
  <Override PartName="/ppt/media/image13.jpeg" ContentType="image/jpeg"/>
  <Override PartName="/ppt/media/image23.png" ContentType="image/png"/>
  <Override PartName="/ppt/media/image4.png" ContentType="image/png"/>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jpeg" ContentType="image/jpeg"/>
  <Override PartName="/ppt/media/image15.png" ContentType="image/png"/>
  <Override PartName="/ppt/media/image1.png" ContentType="image/png"/>
  <Override PartName="/ppt/media/image24.png" ContentType="image/png"/>
  <Override PartName="/ppt/media/image25.png" ContentType="image/png"/>
  <Override PartName="/ppt/media/image2.png" ContentType="image/png"/>
  <Override PartName="/ppt/media/image3.png" ContentType="image/png"/>
  <Override PartName="/ppt/media/image26.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2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2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2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2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157AF33-54DA-49A4-8B45-282ED9C6E70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217440" y="812880"/>
            <a:ext cx="7110720" cy="3994560"/>
          </a:xfrm>
          <a:prstGeom prst="rect">
            <a:avLst/>
          </a:prstGeom>
        </p:spPr>
      </p:sp>
      <p:sp>
        <p:nvSpPr>
          <p:cNvPr id="427" name="PlaceHolder 2"/>
          <p:cNvSpPr>
            <a:spLocks noGrp="1"/>
          </p:cNvSpPr>
          <p:nvPr>
            <p:ph type="body"/>
          </p:nvPr>
        </p:nvSpPr>
        <p:spPr>
          <a:xfrm>
            <a:off x="756000" y="5078520"/>
            <a:ext cx="6033600" cy="4797000"/>
          </a:xfrm>
          <a:prstGeom prst="rect">
            <a:avLst/>
          </a:prstGeom>
        </p:spPr>
        <p:txBody>
          <a:bodyPr lIns="0" rIns="0" tIns="0" bIns="0">
            <a:noAutofit/>
          </a:bodyPr>
          <a:p>
            <a:endParaRPr b="0" lang="en-US" sz="2000" spc="-1" strike="noStrike">
              <a:latin typeface="Arial"/>
            </a:endParaRPr>
          </a:p>
        </p:txBody>
      </p:sp>
      <p:sp>
        <p:nvSpPr>
          <p:cNvPr id="428" name="CustomShape 3"/>
          <p:cNvSpPr/>
          <p:nvPr/>
        </p:nvSpPr>
        <p:spPr>
          <a:xfrm>
            <a:off x="4278960" y="10157400"/>
            <a:ext cx="3266640" cy="520200"/>
          </a:xfrm>
          <a:prstGeom prst="rect">
            <a:avLst/>
          </a:prstGeom>
          <a:noFill/>
          <a:ln>
            <a:noFill/>
          </a:ln>
        </p:spPr>
        <p:style>
          <a:lnRef idx="0"/>
          <a:fillRef idx="0"/>
          <a:effectRef idx="0"/>
          <a:fontRef idx="minor"/>
        </p:style>
        <p:txBody>
          <a:bodyPr lIns="0" rIns="0" tIns="0" bIns="0" anchor="b">
            <a:noAutofit/>
          </a:bodyPr>
          <a:p>
            <a:pPr algn="r">
              <a:lnSpc>
                <a:spcPct val="100000"/>
              </a:lnSpc>
            </a:pPr>
            <a:fld id="{0C8EBBC5-9FD6-436B-ABD9-3E698EC807E9}"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7200" cy="683604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44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F562D77-067F-4079-8785-933EFCE29599}"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194040" cy="34740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38040" cy="547920"/>
          </a:xfrm>
          <a:prstGeom prst="rect">
            <a:avLst/>
          </a:prstGeom>
          <a:ln>
            <a:noFill/>
          </a:ln>
        </p:spPr>
      </p:pic>
      <p:pic>
        <p:nvPicPr>
          <p:cNvPr id="4" name="Grafik 2" descr=""/>
          <p:cNvPicPr/>
          <p:nvPr/>
        </p:nvPicPr>
        <p:blipFill>
          <a:blip r:embed="rId3"/>
          <a:stretch/>
        </p:blipFill>
        <p:spPr>
          <a:xfrm>
            <a:off x="7430400" y="134640"/>
            <a:ext cx="3683880" cy="500040"/>
          </a:xfrm>
          <a:prstGeom prst="rect">
            <a:avLst/>
          </a:prstGeom>
          <a:ln>
            <a:noFill/>
          </a:ln>
        </p:spPr>
      </p:pic>
      <p:sp>
        <p:nvSpPr>
          <p:cNvPr id="5" name="CustomShape 4"/>
          <p:cNvSpPr/>
          <p:nvPr/>
        </p:nvSpPr>
        <p:spPr>
          <a:xfrm>
            <a:off x="912240" y="1268280"/>
            <a:ext cx="9194040" cy="347400"/>
          </a:xfrm>
          <a:prstGeom prst="rect">
            <a:avLst/>
          </a:prstGeom>
          <a:noFill/>
          <a:ln>
            <a:noFill/>
          </a:ln>
        </p:spPr>
        <p:style>
          <a:lnRef idx="0"/>
          <a:fillRef idx="0"/>
          <a:effectRef idx="0"/>
          <a:fontRef idx="minor"/>
        </p:style>
      </p:sp>
      <p:sp>
        <p:nvSpPr>
          <p:cNvPr id="6" name="CustomShape 5"/>
          <p:cNvSpPr/>
          <p:nvPr/>
        </p:nvSpPr>
        <p:spPr>
          <a:xfrm>
            <a:off x="11444760" y="0"/>
            <a:ext cx="727200" cy="683604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0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7200" cy="683604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44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623B596-6678-4B8B-B7D4-3F8442F4A414}"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194040" cy="34740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38040" cy="547920"/>
          </a:xfrm>
          <a:prstGeom prst="rect">
            <a:avLst/>
          </a:prstGeom>
          <a:ln>
            <a:noFill/>
          </a:ln>
        </p:spPr>
      </p:pic>
      <p:pic>
        <p:nvPicPr>
          <p:cNvPr id="50" name="Grafik 2" descr=""/>
          <p:cNvPicPr/>
          <p:nvPr/>
        </p:nvPicPr>
        <p:blipFill>
          <a:blip r:embed="rId3"/>
          <a:stretch/>
        </p:blipFill>
        <p:spPr>
          <a:xfrm>
            <a:off x="7430400" y="134640"/>
            <a:ext cx="3683880" cy="500040"/>
          </a:xfrm>
          <a:prstGeom prst="rect">
            <a:avLst/>
          </a:prstGeom>
          <a:ln>
            <a:noFill/>
          </a:ln>
        </p:spPr>
      </p:pic>
      <p:sp>
        <p:nvSpPr>
          <p:cNvPr id="51" name="CustomShape 4"/>
          <p:cNvSpPr/>
          <p:nvPr/>
        </p:nvSpPr>
        <p:spPr>
          <a:xfrm>
            <a:off x="11444760" y="0"/>
            <a:ext cx="727200" cy="683604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441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02E2435-12CE-4C91-B7A9-BCA51699368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0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6642720"/>
            <a:ext cx="12170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9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11444760" y="0"/>
            <a:ext cx="734760" cy="6843600"/>
          </a:xfrm>
          <a:prstGeom prst="rect">
            <a:avLst/>
          </a:prstGeom>
          <a:solidFill>
            <a:srgbClr val="000000">
              <a:alpha val="10000"/>
            </a:srgbClr>
          </a:solidFill>
          <a:ln>
            <a:noFill/>
          </a:ln>
        </p:spPr>
        <p:style>
          <a:lnRef idx="0"/>
          <a:fillRef idx="0"/>
          <a:effectRef idx="0"/>
          <a:fontRef idx="minor"/>
        </p:style>
      </p:sp>
      <p:sp>
        <p:nvSpPr>
          <p:cNvPr id="132" name="CustomShape 2"/>
          <p:cNvSpPr/>
          <p:nvPr/>
        </p:nvSpPr>
        <p:spPr>
          <a:xfrm>
            <a:off x="11438640" y="6453360"/>
            <a:ext cx="751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5CE5827-FF0E-4017-B48E-98C6E64F554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3" name="CustomShape 3"/>
          <p:cNvSpPr/>
          <p:nvPr/>
        </p:nvSpPr>
        <p:spPr>
          <a:xfrm>
            <a:off x="912240" y="1268280"/>
            <a:ext cx="9201600" cy="354960"/>
          </a:xfrm>
          <a:prstGeom prst="rect">
            <a:avLst/>
          </a:prstGeom>
          <a:noFill/>
          <a:ln>
            <a:noFill/>
          </a:ln>
        </p:spPr>
        <p:style>
          <a:lnRef idx="0"/>
          <a:fillRef idx="0"/>
          <a:effectRef idx="0"/>
          <a:fontRef idx="minor"/>
        </p:style>
      </p:sp>
      <p:pic>
        <p:nvPicPr>
          <p:cNvPr id="134" name="Picture 19" descr="Logo_TUC_de_RGB"/>
          <p:cNvPicPr/>
          <p:nvPr/>
        </p:nvPicPr>
        <p:blipFill>
          <a:blip r:embed="rId2"/>
          <a:stretch/>
        </p:blipFill>
        <p:spPr>
          <a:xfrm>
            <a:off x="0" y="0"/>
            <a:ext cx="3045600" cy="555480"/>
          </a:xfrm>
          <a:prstGeom prst="rect">
            <a:avLst/>
          </a:prstGeom>
          <a:ln>
            <a:noFill/>
          </a:ln>
        </p:spPr>
      </p:pic>
      <p:pic>
        <p:nvPicPr>
          <p:cNvPr id="135" name="Grafik 2" descr=""/>
          <p:cNvPicPr/>
          <p:nvPr/>
        </p:nvPicPr>
        <p:blipFill>
          <a:blip r:embed="rId3"/>
          <a:stretch/>
        </p:blipFill>
        <p:spPr>
          <a:xfrm>
            <a:off x="7430400" y="134640"/>
            <a:ext cx="3691440" cy="507600"/>
          </a:xfrm>
          <a:prstGeom prst="rect">
            <a:avLst/>
          </a:prstGeom>
          <a:ln>
            <a:noFill/>
          </a:ln>
        </p:spPr>
      </p:pic>
      <p:sp>
        <p:nvSpPr>
          <p:cNvPr id="136" name="CustomShape 4"/>
          <p:cNvSpPr/>
          <p:nvPr/>
        </p:nvSpPr>
        <p:spPr>
          <a:xfrm>
            <a:off x="11444760" y="0"/>
            <a:ext cx="734760" cy="6843600"/>
          </a:xfrm>
          <a:prstGeom prst="rect">
            <a:avLst/>
          </a:prstGeom>
          <a:solidFill>
            <a:srgbClr val="000000">
              <a:alpha val="10000"/>
            </a:srgbClr>
          </a:solidFill>
          <a:ln>
            <a:noFill/>
          </a:ln>
        </p:spPr>
        <p:style>
          <a:lnRef idx="0"/>
          <a:fillRef idx="0"/>
          <a:effectRef idx="0"/>
          <a:fontRef idx="minor"/>
        </p:style>
      </p:sp>
      <p:sp>
        <p:nvSpPr>
          <p:cNvPr id="137" name="CustomShape 5"/>
          <p:cNvSpPr/>
          <p:nvPr/>
        </p:nvSpPr>
        <p:spPr>
          <a:xfrm>
            <a:off x="11438640" y="6453360"/>
            <a:ext cx="751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DE1EA9D-A9F1-43B6-A8F2-B43C1086738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8" name="CustomShape 6"/>
          <p:cNvSpPr/>
          <p:nvPr/>
        </p:nvSpPr>
        <p:spPr>
          <a:xfrm>
            <a:off x="0" y="6642720"/>
            <a:ext cx="121701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39"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0"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5040" cy="6833880"/>
          </a:xfrm>
          <a:prstGeom prst="rect">
            <a:avLst/>
          </a:prstGeom>
          <a:solidFill>
            <a:srgbClr val="000000">
              <a:alpha val="10000"/>
            </a:srgbClr>
          </a:solidFill>
          <a:ln>
            <a:noFill/>
          </a:ln>
        </p:spPr>
        <p:style>
          <a:lnRef idx="0"/>
          <a:fillRef idx="0"/>
          <a:effectRef idx="0"/>
          <a:fontRef idx="minor"/>
        </p:style>
      </p:sp>
      <p:sp>
        <p:nvSpPr>
          <p:cNvPr id="178" name="CustomShape 2"/>
          <p:cNvSpPr/>
          <p:nvPr/>
        </p:nvSpPr>
        <p:spPr>
          <a:xfrm>
            <a:off x="11438640" y="6453360"/>
            <a:ext cx="7419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26BF5ED-8501-4818-AC40-0B1FE12F268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179" name="CustomShape 3"/>
          <p:cNvSpPr/>
          <p:nvPr/>
        </p:nvSpPr>
        <p:spPr>
          <a:xfrm>
            <a:off x="912240" y="1268280"/>
            <a:ext cx="9191880" cy="345240"/>
          </a:xfrm>
          <a:prstGeom prst="rect">
            <a:avLst/>
          </a:prstGeom>
          <a:noFill/>
          <a:ln>
            <a:noFill/>
          </a:ln>
        </p:spPr>
        <p:style>
          <a:lnRef idx="0"/>
          <a:fillRef idx="0"/>
          <a:effectRef idx="0"/>
          <a:fontRef idx="minor"/>
        </p:style>
      </p:sp>
      <p:pic>
        <p:nvPicPr>
          <p:cNvPr id="180" name="Picture 19" descr="Logo_TUC_de_RGB"/>
          <p:cNvPicPr/>
          <p:nvPr/>
        </p:nvPicPr>
        <p:blipFill>
          <a:blip r:embed="rId2"/>
          <a:stretch/>
        </p:blipFill>
        <p:spPr>
          <a:xfrm>
            <a:off x="0" y="0"/>
            <a:ext cx="3035880" cy="545760"/>
          </a:xfrm>
          <a:prstGeom prst="rect">
            <a:avLst/>
          </a:prstGeom>
          <a:ln>
            <a:noFill/>
          </a:ln>
        </p:spPr>
      </p:pic>
      <p:pic>
        <p:nvPicPr>
          <p:cNvPr id="181" name="Grafik 2" descr=""/>
          <p:cNvPicPr/>
          <p:nvPr/>
        </p:nvPicPr>
        <p:blipFill>
          <a:blip r:embed="rId3"/>
          <a:stretch/>
        </p:blipFill>
        <p:spPr>
          <a:xfrm>
            <a:off x="7430400" y="134640"/>
            <a:ext cx="3681720" cy="497880"/>
          </a:xfrm>
          <a:prstGeom prst="rect">
            <a:avLst/>
          </a:prstGeom>
          <a:ln>
            <a:noFill/>
          </a:ln>
        </p:spPr>
      </p:pic>
      <p:sp>
        <p:nvSpPr>
          <p:cNvPr id="182" name="CustomShape 4"/>
          <p:cNvSpPr/>
          <p:nvPr/>
        </p:nvSpPr>
        <p:spPr>
          <a:xfrm>
            <a:off x="912240" y="1268280"/>
            <a:ext cx="9191880" cy="345240"/>
          </a:xfrm>
          <a:prstGeom prst="rect">
            <a:avLst/>
          </a:prstGeom>
          <a:noFill/>
          <a:ln>
            <a:noFill/>
          </a:ln>
        </p:spPr>
        <p:style>
          <a:lnRef idx="0"/>
          <a:fillRef idx="0"/>
          <a:effectRef idx="0"/>
          <a:fontRef idx="minor"/>
        </p:style>
      </p:sp>
      <p:sp>
        <p:nvSpPr>
          <p:cNvPr id="183" name="CustomShape 5"/>
          <p:cNvSpPr/>
          <p:nvPr/>
        </p:nvSpPr>
        <p:spPr>
          <a:xfrm>
            <a:off x="11444760" y="0"/>
            <a:ext cx="725040" cy="6833880"/>
          </a:xfrm>
          <a:prstGeom prst="rect">
            <a:avLst/>
          </a:prstGeom>
          <a:solidFill>
            <a:srgbClr val="000000">
              <a:alpha val="10000"/>
            </a:srgbClr>
          </a:solidFill>
          <a:ln>
            <a:noFill/>
          </a:ln>
        </p:spPr>
        <p:style>
          <a:lnRef idx="0"/>
          <a:fillRef idx="0"/>
          <a:effectRef idx="0"/>
          <a:fontRef idx="minor"/>
        </p:style>
      </p:sp>
      <p:sp>
        <p:nvSpPr>
          <p:cNvPr id="184" name="CustomShape 6"/>
          <p:cNvSpPr/>
          <p:nvPr/>
        </p:nvSpPr>
        <p:spPr>
          <a:xfrm>
            <a:off x="0" y="6642720"/>
            <a:ext cx="121680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85"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6"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G755L"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hyperlink" Target="https://github.com/ETCE-LAB/teaching-material/blob/master/The-Limits-to-Growth/Exercises/E06-Performance-Economy.pdf" TargetMode="External"/><Relationship Id="rId2"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27400" y="1412640"/>
            <a:ext cx="10347120" cy="113364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230" name="CustomShape 2"/>
          <p:cNvSpPr/>
          <p:nvPr/>
        </p:nvSpPr>
        <p:spPr>
          <a:xfrm>
            <a:off x="527400" y="2852640"/>
            <a:ext cx="10347120" cy="23544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7: Circular Economy I</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2"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a:t>
            </a:r>
            <a:r>
              <a:rPr b="0" lang="en-GB" sz="1800" spc="-1" strike="noStrike">
                <a:solidFill>
                  <a:srgbClr val="ffffff"/>
                </a:solidFill>
                <a:latin typeface="DejaVu Sans"/>
                <a:ea typeface="DejaVu Sans"/>
              </a:rPr>
              <a:t>→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3"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5"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6"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8"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 why did we receive submissions for:</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microni</a:t>
            </a:r>
            <a:r>
              <a:rPr b="0" lang="en-GB" sz="1800" spc="-1" strike="noStrike">
                <a:solidFill>
                  <a:srgbClr val="000000"/>
                </a:solidFill>
                <a:latin typeface="DejaVu Sans"/>
                <a:ea typeface="DejaVu Sans"/>
              </a:rPr>
              <a:t>”</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curry</a:t>
            </a:r>
            <a:r>
              <a:rPr b="0" lang="en-GB" sz="1800" spc="-1" strike="noStrike">
                <a:solidFill>
                  <a:srgbClr val="000000"/>
                </a:solidFill>
                <a:latin typeface="DejaVu Sans"/>
                <a:ea typeface="DejaVu Sans"/>
              </a:rPr>
              <a:t>”</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Biryani</a:t>
            </a:r>
            <a:r>
              <a:rPr b="0" lang="en-GB" sz="1800" spc="-1" strike="noStrike">
                <a:solidFill>
                  <a:srgbClr val="000000"/>
                </a:solidFill>
                <a:latin typeface="DejaVu Sans"/>
                <a:ea typeface="DejaVu Sans"/>
              </a:rPr>
              <a:t>” </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karrahi</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9"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61"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GB" sz="1800" spc="-1" strike="noStrike">
                <a:solidFill>
                  <a:srgbClr val="000000"/>
                </a:solidFill>
                <a:latin typeface="DejaVu Sans"/>
                <a:ea typeface="DejaVu Sans"/>
              </a:rPr>
              <a:t> </a:t>
            </a: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How easy difficult was it to use/understand openLCA?</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 easy</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b) okay</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c) difficult</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d) impossible</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62"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264"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66" name="CustomShape 2"/>
          <p:cNvSpPr/>
          <p:nvPr/>
        </p:nvSpPr>
        <p:spPr>
          <a:xfrm>
            <a:off x="335520" y="1268280"/>
            <a:ext cx="10738440" cy="5025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Arial"/>
            </a:endParaRPr>
          </a:p>
        </p:txBody>
      </p:sp>
      <p:sp>
        <p:nvSpPr>
          <p:cNvPr id="267"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
        <p:nvSpPr>
          <p:cNvPr id="268" name="CustomShape 4"/>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9" name="CustomShape 5"/>
          <p:cNvSpPr/>
          <p:nvPr/>
        </p:nvSpPr>
        <p:spPr>
          <a:xfrm>
            <a:off x="263520" y="6492240"/>
            <a:ext cx="107931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1" name="CustomShape 2"/>
          <p:cNvSpPr/>
          <p:nvPr/>
        </p:nvSpPr>
        <p:spPr>
          <a:xfrm>
            <a:off x="335520" y="1268280"/>
            <a:ext cx="10737360" cy="502488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72" name="CustomShape 3"/>
          <p:cNvSpPr/>
          <p:nvPr/>
        </p:nvSpPr>
        <p:spPr>
          <a:xfrm>
            <a:off x="432720" y="1148040"/>
            <a:ext cx="10346400" cy="487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US" sz="2200" spc="-1" strike="noStrike">
              <a:latin typeface="Arial"/>
            </a:endParaRPr>
          </a:p>
        </p:txBody>
      </p:sp>
      <p:sp>
        <p:nvSpPr>
          <p:cNvPr id="273" name="CustomShape 4"/>
          <p:cNvSpPr/>
          <p:nvPr/>
        </p:nvSpPr>
        <p:spPr>
          <a:xfrm>
            <a:off x="335520" y="310896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263520" y="6411600"/>
            <a:ext cx="6469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5" name="CustomShape 2"/>
          <p:cNvSpPr/>
          <p:nvPr/>
        </p:nvSpPr>
        <p:spPr>
          <a:xfrm>
            <a:off x="7866360" y="1459440"/>
            <a:ext cx="3210840" cy="46695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76" name="" descr=""/>
          <p:cNvPicPr/>
          <p:nvPr/>
        </p:nvPicPr>
        <p:blipFill>
          <a:blip r:embed="rId1"/>
          <a:stretch/>
        </p:blipFill>
        <p:spPr>
          <a:xfrm>
            <a:off x="290880" y="2299320"/>
            <a:ext cx="11336400" cy="2721240"/>
          </a:xfrm>
          <a:prstGeom prst="rect">
            <a:avLst/>
          </a:prstGeom>
          <a:ln>
            <a:noFill/>
          </a:ln>
        </p:spPr>
      </p:pic>
      <p:sp>
        <p:nvSpPr>
          <p:cNvPr id="277" name="CustomShape 3"/>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8" name="CustomShape 4"/>
          <p:cNvSpPr/>
          <p:nvPr/>
        </p:nvSpPr>
        <p:spPr>
          <a:xfrm>
            <a:off x="432720" y="1148040"/>
            <a:ext cx="10346400" cy="487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0" name="CustomShape 2"/>
          <p:cNvSpPr/>
          <p:nvPr/>
        </p:nvSpPr>
        <p:spPr>
          <a:xfrm>
            <a:off x="335520" y="1268640"/>
            <a:ext cx="10740600" cy="50281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US" sz="1800" spc="-1" strike="noStrike">
              <a:latin typeface="Arial"/>
            </a:endParaRPr>
          </a:p>
        </p:txBody>
      </p:sp>
      <p:sp>
        <p:nvSpPr>
          <p:cNvPr id="281" name="CustomShape 3"/>
          <p:cNvSpPr/>
          <p:nvPr/>
        </p:nvSpPr>
        <p:spPr>
          <a:xfrm>
            <a:off x="335520" y="2859120"/>
            <a:ext cx="1057212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2" name="CustomShape 4"/>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4" name="CustomShape 2"/>
          <p:cNvSpPr/>
          <p:nvPr/>
        </p:nvSpPr>
        <p:spPr>
          <a:xfrm>
            <a:off x="335520" y="1268640"/>
            <a:ext cx="10740600" cy="50281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285" name="CustomShape 3"/>
          <p:cNvSpPr/>
          <p:nvPr/>
        </p:nvSpPr>
        <p:spPr>
          <a:xfrm>
            <a:off x="335520" y="2859120"/>
            <a:ext cx="1057212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6" name="CustomShape 4"/>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31240" cy="482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2" name="CustomShape 2"/>
          <p:cNvSpPr/>
          <p:nvPr/>
        </p:nvSpPr>
        <p:spPr>
          <a:xfrm>
            <a:off x="335520" y="1268280"/>
            <a:ext cx="10731240" cy="5018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7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77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1268640"/>
            <a:ext cx="10741680" cy="50292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US" sz="1800" spc="-1" strike="noStrike">
              <a:latin typeface="Arial"/>
            </a:endParaRPr>
          </a:p>
        </p:txBody>
      </p:sp>
      <p:sp>
        <p:nvSpPr>
          <p:cNvPr id="288" name="CustomShape 2"/>
          <p:cNvSpPr/>
          <p:nvPr/>
        </p:nvSpPr>
        <p:spPr>
          <a:xfrm>
            <a:off x="335520" y="2859120"/>
            <a:ext cx="1057320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9" name="CustomShape 3"/>
          <p:cNvSpPr/>
          <p:nvPr/>
        </p:nvSpPr>
        <p:spPr>
          <a:xfrm>
            <a:off x="263520" y="6411600"/>
            <a:ext cx="6469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290" name="CustomShape 4"/>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91" name="CustomShape 5"/>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263520" y="6411600"/>
            <a:ext cx="6469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93" name="" descr=""/>
          <p:cNvPicPr/>
          <p:nvPr/>
        </p:nvPicPr>
        <p:blipFill>
          <a:blip r:embed="rId1"/>
          <a:stretch/>
        </p:blipFill>
        <p:spPr>
          <a:xfrm>
            <a:off x="817560" y="1555560"/>
            <a:ext cx="9820800" cy="5321880"/>
          </a:xfrm>
          <a:prstGeom prst="rect">
            <a:avLst/>
          </a:prstGeom>
          <a:ln>
            <a:noFill/>
          </a:ln>
        </p:spPr>
      </p:pic>
      <p:sp>
        <p:nvSpPr>
          <p:cNvPr id="294" name="CustomShape 2"/>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5" name="CustomShape 3"/>
          <p:cNvSpPr/>
          <p:nvPr/>
        </p:nvSpPr>
        <p:spPr>
          <a:xfrm>
            <a:off x="432720" y="1148040"/>
            <a:ext cx="10346400" cy="487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9160" cy="489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7" name="CustomShape 2"/>
          <p:cNvSpPr/>
          <p:nvPr/>
        </p:nvSpPr>
        <p:spPr>
          <a:xfrm>
            <a:off x="263520" y="6411600"/>
            <a:ext cx="77738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98" name="" descr=""/>
          <p:cNvPicPr/>
          <p:nvPr/>
        </p:nvPicPr>
        <p:blipFill>
          <a:blip r:embed="rId3"/>
          <a:stretch/>
        </p:blipFill>
        <p:spPr>
          <a:xfrm>
            <a:off x="548640" y="1645920"/>
            <a:ext cx="5110920" cy="3831120"/>
          </a:xfrm>
          <a:prstGeom prst="rect">
            <a:avLst/>
          </a:prstGeom>
          <a:ln>
            <a:noFill/>
          </a:ln>
        </p:spPr>
      </p:pic>
      <p:pic>
        <p:nvPicPr>
          <p:cNvPr id="299" name="" descr=""/>
          <p:cNvPicPr/>
          <p:nvPr/>
        </p:nvPicPr>
        <p:blipFill>
          <a:blip r:embed="rId4"/>
          <a:stretch/>
        </p:blipFill>
        <p:spPr>
          <a:xfrm>
            <a:off x="6035040" y="2661120"/>
            <a:ext cx="4946400" cy="3273120"/>
          </a:xfrm>
          <a:prstGeom prst="rect">
            <a:avLst/>
          </a:prstGeom>
          <a:ln>
            <a:noFill/>
          </a:ln>
        </p:spPr>
      </p:pic>
      <p:sp>
        <p:nvSpPr>
          <p:cNvPr id="300"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2" name="CustomShape 2"/>
          <p:cNvSpPr/>
          <p:nvPr/>
        </p:nvSpPr>
        <p:spPr>
          <a:xfrm>
            <a:off x="263520" y="6411600"/>
            <a:ext cx="1087272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03" name="Grafik 3_0" descr=""/>
          <p:cNvPicPr/>
          <p:nvPr/>
        </p:nvPicPr>
        <p:blipFill>
          <a:blip r:embed="rId2"/>
          <a:stretch/>
        </p:blipFill>
        <p:spPr>
          <a:xfrm>
            <a:off x="516600" y="1917360"/>
            <a:ext cx="5839920" cy="3011400"/>
          </a:xfrm>
          <a:prstGeom prst="rect">
            <a:avLst/>
          </a:prstGeom>
          <a:ln>
            <a:noFill/>
          </a:ln>
        </p:spPr>
      </p:pic>
      <p:pic>
        <p:nvPicPr>
          <p:cNvPr id="304" name="" descr=""/>
          <p:cNvPicPr/>
          <p:nvPr/>
        </p:nvPicPr>
        <p:blipFill>
          <a:blip r:embed="rId3"/>
          <a:stretch/>
        </p:blipFill>
        <p:spPr>
          <a:xfrm>
            <a:off x="6701400" y="1674360"/>
            <a:ext cx="4512240" cy="3635280"/>
          </a:xfrm>
          <a:prstGeom prst="rect">
            <a:avLst/>
          </a:prstGeom>
          <a:ln>
            <a:noFill/>
          </a:ln>
        </p:spPr>
      </p:pic>
      <p:sp>
        <p:nvSpPr>
          <p:cNvPr id="305"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7" name="CustomShape 2"/>
          <p:cNvSpPr/>
          <p:nvPr/>
        </p:nvSpPr>
        <p:spPr>
          <a:xfrm>
            <a:off x="335520" y="1268640"/>
            <a:ext cx="10740600" cy="50281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08" name="CustomShape 3"/>
          <p:cNvSpPr/>
          <p:nvPr/>
        </p:nvSpPr>
        <p:spPr>
          <a:xfrm>
            <a:off x="865440" y="2859120"/>
            <a:ext cx="991944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09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096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09" name="CustomShape 4"/>
          <p:cNvSpPr/>
          <p:nvPr/>
        </p:nvSpPr>
        <p:spPr>
          <a:xfrm>
            <a:off x="263520" y="6411600"/>
            <a:ext cx="10872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10" name="CustomShape 5"/>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pic>
        <p:nvPicPr>
          <p:cNvPr id="312" name="" descr=""/>
          <p:cNvPicPr/>
          <p:nvPr/>
        </p:nvPicPr>
        <p:blipFill>
          <a:blip r:embed="rId1"/>
          <a:stretch/>
        </p:blipFill>
        <p:spPr>
          <a:xfrm>
            <a:off x="2514600" y="1734840"/>
            <a:ext cx="5299200" cy="3972600"/>
          </a:xfrm>
          <a:prstGeom prst="rect">
            <a:avLst/>
          </a:prstGeom>
          <a:ln>
            <a:noFill/>
          </a:ln>
        </p:spPr>
      </p:pic>
      <p:sp>
        <p:nvSpPr>
          <p:cNvPr id="313" name="CustomShape 2"/>
          <p:cNvSpPr/>
          <p:nvPr/>
        </p:nvSpPr>
        <p:spPr>
          <a:xfrm>
            <a:off x="263520" y="6051600"/>
            <a:ext cx="1087272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314"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16" name="CustomShape 2"/>
          <p:cNvSpPr/>
          <p:nvPr/>
        </p:nvSpPr>
        <p:spPr>
          <a:xfrm>
            <a:off x="335520" y="1268280"/>
            <a:ext cx="10627920" cy="50248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317" name="CustomShape 3"/>
          <p:cNvSpPr/>
          <p:nvPr/>
        </p:nvSpPr>
        <p:spPr>
          <a:xfrm>
            <a:off x="432720" y="1148040"/>
            <a:ext cx="10346400" cy="487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
        <p:nvSpPr>
          <p:cNvPr id="318" name="CustomShape 4"/>
          <p:cNvSpPr/>
          <p:nvPr/>
        </p:nvSpPr>
        <p:spPr>
          <a:xfrm>
            <a:off x="335520" y="5943600"/>
            <a:ext cx="3465360" cy="1079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1268640"/>
            <a:ext cx="10741680" cy="50292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320" name="CustomShape 2"/>
          <p:cNvSpPr/>
          <p:nvPr/>
        </p:nvSpPr>
        <p:spPr>
          <a:xfrm>
            <a:off x="3526920" y="2859120"/>
            <a:ext cx="434448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263520" y="6415200"/>
            <a:ext cx="646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22" name="" descr=""/>
          <p:cNvPicPr/>
          <p:nvPr/>
        </p:nvPicPr>
        <p:blipFill>
          <a:blip r:embed="rId1"/>
          <a:stretch/>
        </p:blipFill>
        <p:spPr>
          <a:xfrm>
            <a:off x="343800" y="1749240"/>
            <a:ext cx="11303280" cy="3728880"/>
          </a:xfrm>
          <a:prstGeom prst="rect">
            <a:avLst/>
          </a:prstGeom>
          <a:ln>
            <a:noFill/>
          </a:ln>
        </p:spPr>
      </p:pic>
      <p:sp>
        <p:nvSpPr>
          <p:cNvPr id="323" name="CustomShape 2"/>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US" sz="2200" spc="-1" strike="noStrike">
              <a:latin typeface="Arial"/>
            </a:endParaRPr>
          </a:p>
        </p:txBody>
      </p:sp>
      <p:sp>
        <p:nvSpPr>
          <p:cNvPr id="324" name="CustomShape 3"/>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6"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64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564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Therefore:</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Consume less</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Make stuff last longer</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US" sz="1800" spc="-1" strike="noStrike">
              <a:latin typeface="Arial"/>
            </a:endParaRPr>
          </a:p>
        </p:txBody>
      </p:sp>
      <p:sp>
        <p:nvSpPr>
          <p:cNvPr id="327"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News/Updates</a:t>
            </a:r>
            <a:endParaRPr b="0" lang="en-US" sz="3000" spc="-1" strike="noStrike">
              <a:latin typeface="Arial"/>
            </a:endParaRPr>
          </a:p>
        </p:txBody>
      </p:sp>
      <p:sp>
        <p:nvSpPr>
          <p:cNvPr id="234"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9"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64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564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US" sz="1800" spc="-1" strike="noStrike">
              <a:latin typeface="Arial"/>
            </a:endParaRPr>
          </a:p>
        </p:txBody>
      </p:sp>
      <p:sp>
        <p:nvSpPr>
          <p:cNvPr id="330"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The Circular economy</a:t>
            </a:r>
            <a:endParaRPr b="0" lang="en-US" sz="3000" spc="-1" strike="noStrike">
              <a:latin typeface="Arial"/>
            </a:endParaRPr>
          </a:p>
        </p:txBody>
      </p:sp>
      <p:sp>
        <p:nvSpPr>
          <p:cNvPr id="332"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334" name="CustomShape 2"/>
          <p:cNvSpPr/>
          <p:nvPr/>
        </p:nvSpPr>
        <p:spPr>
          <a:xfrm>
            <a:off x="263520" y="6411600"/>
            <a:ext cx="104288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335" name="" descr=""/>
          <p:cNvPicPr/>
          <p:nvPr/>
        </p:nvPicPr>
        <p:blipFill>
          <a:blip r:embed="rId2"/>
          <a:stretch/>
        </p:blipFill>
        <p:spPr>
          <a:xfrm>
            <a:off x="2772000" y="670680"/>
            <a:ext cx="6611760" cy="6620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263520" y="6411600"/>
            <a:ext cx="9115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337" name="CustomShape 2"/>
          <p:cNvSpPr/>
          <p:nvPr/>
        </p:nvSpPr>
        <p:spPr>
          <a:xfrm>
            <a:off x="349200" y="1600200"/>
            <a:ext cx="9592920" cy="3420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
        <p:nvSpPr>
          <p:cNvPr id="338"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39"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263520" y="6381000"/>
            <a:ext cx="7552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341" name="CustomShape 2"/>
          <p:cNvSpPr/>
          <p:nvPr/>
        </p:nvSpPr>
        <p:spPr>
          <a:xfrm>
            <a:off x="419760" y="1655280"/>
            <a:ext cx="10570320" cy="19864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2"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3"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263520" y="6129000"/>
            <a:ext cx="755208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345" name="CustomShape 2"/>
          <p:cNvSpPr/>
          <p:nvPr/>
        </p:nvSpPr>
        <p:spPr>
          <a:xfrm>
            <a:off x="419760" y="1655280"/>
            <a:ext cx="10570320" cy="19864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6" name="CustomShape 3"/>
          <p:cNvSpPr/>
          <p:nvPr/>
        </p:nvSpPr>
        <p:spPr>
          <a:xfrm>
            <a:off x="419760" y="3995280"/>
            <a:ext cx="10570320" cy="14778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
        <p:nvSpPr>
          <p:cNvPr id="347" name="CustomShape 4"/>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8" name="CustomShape 5"/>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2859120"/>
            <a:ext cx="10570320" cy="1470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US" sz="1800" spc="-1" strike="noStrike">
              <a:latin typeface="Arial"/>
            </a:endParaRPr>
          </a:p>
        </p:txBody>
      </p:sp>
      <p:sp>
        <p:nvSpPr>
          <p:cNvPr id="350"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51"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(Industrial) Economy</a:t>
            </a:r>
            <a:endParaRPr b="0" lang="en-US" sz="2400" spc="-1" strike="noStrike">
              <a:latin typeface="Arial"/>
            </a:endParaRPr>
          </a:p>
        </p:txBody>
      </p:sp>
      <p:sp>
        <p:nvSpPr>
          <p:cNvPr id="352"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2859120"/>
            <a:ext cx="10570320" cy="1013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354" name="CustomShape 2"/>
          <p:cNvSpPr/>
          <p:nvPr/>
        </p:nvSpPr>
        <p:spPr>
          <a:xfrm>
            <a:off x="263520" y="6411600"/>
            <a:ext cx="104666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
        <p:nvSpPr>
          <p:cNvPr id="355"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56"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58" name="" descr=""/>
          <p:cNvPicPr/>
          <p:nvPr/>
        </p:nvPicPr>
        <p:blipFill>
          <a:blip r:embed="rId1"/>
          <a:stretch/>
        </p:blipFill>
        <p:spPr>
          <a:xfrm>
            <a:off x="2549160" y="1371600"/>
            <a:ext cx="6820560" cy="5142240"/>
          </a:xfrm>
          <a:prstGeom prst="rect">
            <a:avLst/>
          </a:prstGeom>
          <a:ln>
            <a:noFill/>
          </a:ln>
        </p:spPr>
      </p:pic>
      <p:sp>
        <p:nvSpPr>
          <p:cNvPr id="359" name="CustomShape 2"/>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0"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2" name="CustomShape 2"/>
          <p:cNvSpPr/>
          <p:nvPr/>
        </p:nvSpPr>
        <p:spPr>
          <a:xfrm>
            <a:off x="335520" y="1268280"/>
            <a:ext cx="4218480" cy="50263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363" name="" descr=""/>
          <p:cNvPicPr/>
          <p:nvPr/>
        </p:nvPicPr>
        <p:blipFill>
          <a:blip r:embed="rId1"/>
          <a:stretch/>
        </p:blipFill>
        <p:spPr>
          <a:xfrm>
            <a:off x="4983120" y="360000"/>
            <a:ext cx="7127280" cy="6121440"/>
          </a:xfrm>
          <a:prstGeom prst="rect">
            <a:avLst/>
          </a:prstGeom>
          <a:ln>
            <a:noFill/>
          </a:ln>
        </p:spPr>
      </p:pic>
      <p:sp>
        <p:nvSpPr>
          <p:cNvPr id="364"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5"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Arial Unicode MS"/>
                <a:ea typeface="DejaVu Sans"/>
              </a:rPr>
              <a:t>Course Evaluation</a:t>
            </a:r>
            <a:endParaRPr b="0" lang="en-US" sz="2400" spc="-1" strike="noStrike">
              <a:latin typeface="Arial"/>
            </a:endParaRPr>
          </a:p>
        </p:txBody>
      </p:sp>
      <p:sp>
        <p:nvSpPr>
          <p:cNvPr id="236" name="CustomShape 2"/>
          <p:cNvSpPr/>
          <p:nvPr/>
        </p:nvSpPr>
        <p:spPr>
          <a:xfrm>
            <a:off x="487800" y="1420920"/>
            <a:ext cx="5596200" cy="50367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Arial"/>
                <a:ea typeface="DejaVu Sans"/>
              </a:rPr>
              <a:t>Link: </a:t>
            </a:r>
            <a:r>
              <a:rPr b="0" lang="de-DE" sz="1800" spc="-1" strike="noStrike" u="sng">
                <a:solidFill>
                  <a:srgbClr val="0000ff"/>
                </a:solidFill>
                <a:uFillTx/>
                <a:latin typeface="Arial"/>
                <a:ea typeface="DejaVu Sans"/>
                <a:hlinkClick r:id="rId1"/>
              </a:rPr>
              <a:t>Click Me</a:t>
            </a:r>
            <a:r>
              <a:rPr b="0" lang="de-DE" sz="1800" spc="-1" strike="noStrike">
                <a:solidFill>
                  <a:srgbClr val="000000"/>
                </a:solidFill>
                <a:latin typeface="Arial"/>
                <a:ea typeface="DejaVu Sans"/>
              </a:rPr>
              <a:t>	</a:t>
            </a:r>
            <a:r>
              <a:rPr b="0" lang="de-DE" sz="1800" spc="-1" strike="noStrike">
                <a:solidFill>
                  <a:srgbClr val="000000"/>
                </a:solidFill>
                <a:latin typeface="Arial"/>
                <a:ea typeface="DejaVu Sans"/>
              </a:rPr>
              <a:t> </a:t>
            </a:r>
            <a:endParaRPr b="0" lang="en-US" sz="1800" spc="-1" strike="noStrike">
              <a:latin typeface="Arial"/>
            </a:endParaRPr>
          </a:p>
        </p:txBody>
      </p:sp>
      <p:pic>
        <p:nvPicPr>
          <p:cNvPr id="237" name="Grafik 11_0" descr=""/>
          <p:cNvPicPr/>
          <p:nvPr/>
        </p:nvPicPr>
        <p:blipFill>
          <a:blip r:embed="rId2"/>
          <a:stretch/>
        </p:blipFill>
        <p:spPr>
          <a:xfrm>
            <a:off x="6944400" y="2194920"/>
            <a:ext cx="3751920" cy="375192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1268280"/>
            <a:ext cx="4218480" cy="50263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sp>
        <p:nvSpPr>
          <p:cNvPr id="367"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68" name="" descr=""/>
          <p:cNvPicPr/>
          <p:nvPr/>
        </p:nvPicPr>
        <p:blipFill>
          <a:blip r:embed="rId1"/>
          <a:stretch/>
        </p:blipFill>
        <p:spPr>
          <a:xfrm>
            <a:off x="4983120" y="360000"/>
            <a:ext cx="7127640" cy="6119280"/>
          </a:xfrm>
          <a:prstGeom prst="rect">
            <a:avLst/>
          </a:prstGeom>
          <a:ln>
            <a:noFill/>
          </a:ln>
        </p:spPr>
      </p:pic>
      <p:sp>
        <p:nvSpPr>
          <p:cNvPr id="369"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0"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 descr=""/>
          <p:cNvPicPr/>
          <p:nvPr/>
        </p:nvPicPr>
        <p:blipFill>
          <a:blip r:embed="rId1"/>
          <a:stretch/>
        </p:blipFill>
        <p:spPr>
          <a:xfrm>
            <a:off x="1753920" y="1262520"/>
            <a:ext cx="8221320" cy="5097600"/>
          </a:xfrm>
          <a:prstGeom prst="rect">
            <a:avLst/>
          </a:prstGeom>
          <a:ln>
            <a:noFill/>
          </a:ln>
        </p:spPr>
      </p:pic>
      <p:sp>
        <p:nvSpPr>
          <p:cNvPr id="372" name="CustomShape 1"/>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3" name="CustomShape 2"/>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4"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1679400"/>
            <a:ext cx="5181840" cy="472320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6" name="" descr=""/>
          <p:cNvPicPr/>
          <p:nvPr/>
        </p:nvPicPr>
        <p:blipFill>
          <a:blip r:embed="rId1"/>
          <a:stretch/>
        </p:blipFill>
        <p:spPr>
          <a:xfrm>
            <a:off x="5525640" y="1679400"/>
            <a:ext cx="5935320" cy="4813560"/>
          </a:xfrm>
          <a:prstGeom prst="rect">
            <a:avLst/>
          </a:prstGeom>
          <a:ln>
            <a:noFill/>
          </a:ln>
        </p:spPr>
      </p:pic>
      <p:sp>
        <p:nvSpPr>
          <p:cNvPr id="377"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8" name="CustomShape 3"/>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9" name="CustomShape 4"/>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 descr=""/>
          <p:cNvPicPr/>
          <p:nvPr/>
        </p:nvPicPr>
        <p:blipFill>
          <a:blip r:embed="rId1"/>
          <a:stretch/>
        </p:blipFill>
        <p:spPr>
          <a:xfrm>
            <a:off x="1828800" y="1786320"/>
            <a:ext cx="8221320" cy="4617000"/>
          </a:xfrm>
          <a:prstGeom prst="rect">
            <a:avLst/>
          </a:prstGeom>
          <a:ln>
            <a:noFill/>
          </a:ln>
        </p:spPr>
      </p:pic>
      <p:sp>
        <p:nvSpPr>
          <p:cNvPr id="381" name="CustomShape 1"/>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82" name="CustomShape 2"/>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83"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Performance Economy</a:t>
            </a:r>
            <a:endParaRPr b="0" lang="en-US" sz="3000" spc="-1" strike="noStrike">
              <a:latin typeface="Arial"/>
            </a:endParaRPr>
          </a:p>
        </p:txBody>
      </p:sp>
      <p:sp>
        <p:nvSpPr>
          <p:cNvPr id="385"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387" name="" descr=""/>
          <p:cNvPicPr/>
          <p:nvPr/>
        </p:nvPicPr>
        <p:blipFill>
          <a:blip r:embed="rId1"/>
          <a:stretch/>
        </p:blipFill>
        <p:spPr>
          <a:xfrm>
            <a:off x="2244960" y="1006920"/>
            <a:ext cx="6890760" cy="5157000"/>
          </a:xfrm>
          <a:prstGeom prst="rect">
            <a:avLst/>
          </a:prstGeom>
          <a:ln>
            <a:noFill/>
          </a:ln>
        </p:spPr>
      </p:pic>
      <p:sp>
        <p:nvSpPr>
          <p:cNvPr id="388"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390" name="CustomShape 2"/>
          <p:cNvSpPr/>
          <p:nvPr/>
        </p:nvSpPr>
        <p:spPr>
          <a:xfrm>
            <a:off x="335520" y="2859120"/>
            <a:ext cx="10570320" cy="1470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391" name="CustomShape 3"/>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3"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94" name="CustomShape 3"/>
          <p:cNvSpPr/>
          <p:nvPr/>
        </p:nvSpPr>
        <p:spPr>
          <a:xfrm>
            <a:off x="335520" y="1828800"/>
            <a:ext cx="10738800" cy="43300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5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6"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97" name="CustomShape 3"/>
          <p:cNvSpPr/>
          <p:nvPr/>
        </p:nvSpPr>
        <p:spPr>
          <a:xfrm>
            <a:off x="335520" y="1828800"/>
            <a:ext cx="10738800" cy="43300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5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75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9"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400" name="CustomShape 3"/>
          <p:cNvSpPr/>
          <p:nvPr/>
        </p:nvSpPr>
        <p:spPr>
          <a:xfrm>
            <a:off x="335520" y="1828800"/>
            <a:ext cx="10738800" cy="43300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56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756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8756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We are hiring!</a:t>
            </a:r>
            <a:endParaRPr b="0" lang="en-US" sz="2400" spc="-1" strike="noStrike">
              <a:latin typeface="Arial"/>
            </a:endParaRPr>
          </a:p>
        </p:txBody>
      </p:sp>
      <p:sp>
        <p:nvSpPr>
          <p:cNvPr id="239" name="CustomShape 2"/>
          <p:cNvSpPr/>
          <p:nvPr/>
        </p:nvSpPr>
        <p:spPr>
          <a:xfrm>
            <a:off x="335520" y="1268640"/>
            <a:ext cx="10743840" cy="5031360"/>
          </a:xfrm>
          <a:prstGeom prst="rect">
            <a:avLst/>
          </a:prstGeom>
          <a:noFill/>
          <a:ln>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Automated gourmet mushroom farming system</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Harvest mushrooms with a robot arm</a:t>
            </a:r>
            <a:endParaRPr b="0" lang="en-US" sz="1800" spc="-1" strike="noStrike">
              <a:latin typeface="Arial"/>
            </a:endParaRPr>
          </a:p>
          <a:p>
            <a:pPr marL="195120" indent="-1882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Duration → August 2022 until June 2023</a:t>
            </a:r>
            <a:endParaRPr b="0" lang="en-US" sz="1800" spc="-1" strike="noStrike">
              <a:latin typeface="Arial"/>
            </a:endParaRPr>
          </a:p>
          <a:p>
            <a:pPr marL="195120" indent="-1882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Arial"/>
            </a:endParaRPr>
          </a:p>
          <a:p>
            <a:pPr marL="195120" indent="-1882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Later: Research assistant (50-60% E13)</a:t>
            </a:r>
            <a:endParaRPr b="0" lang="en-US" sz="1800" spc="-1" strike="noStrike">
              <a:latin typeface="Arial"/>
            </a:endParaRPr>
          </a:p>
          <a:p>
            <a:pPr marL="195120" indent="-1882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Arial"/>
            </a:endParaRPr>
          </a:p>
          <a:p>
            <a:pPr lvl="1" marL="432000" indent="-2134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etce-ltg@tu-clausthal.de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02"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03" name="CustomShape 3"/>
          <p:cNvSpPr/>
          <p:nvPr/>
        </p:nvSpPr>
        <p:spPr>
          <a:xfrm>
            <a:off x="335520" y="1571400"/>
            <a:ext cx="4234680" cy="47232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04" name="" descr=""/>
          <p:cNvPicPr/>
          <p:nvPr/>
        </p:nvPicPr>
        <p:blipFill>
          <a:blip r:embed="rId1"/>
          <a:stretch/>
        </p:blipFill>
        <p:spPr>
          <a:xfrm>
            <a:off x="4173120" y="703800"/>
            <a:ext cx="7417800" cy="505152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06"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07" name="CustomShape 3"/>
          <p:cNvSpPr/>
          <p:nvPr/>
        </p:nvSpPr>
        <p:spPr>
          <a:xfrm>
            <a:off x="335520" y="1571400"/>
            <a:ext cx="4234680" cy="47232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75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08" name="" descr=""/>
          <p:cNvPicPr/>
          <p:nvPr/>
        </p:nvPicPr>
        <p:blipFill>
          <a:blip r:embed="rId1"/>
          <a:stretch/>
        </p:blipFill>
        <p:spPr>
          <a:xfrm>
            <a:off x="4173120" y="704160"/>
            <a:ext cx="7417800" cy="50515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10" name="CustomShape 2"/>
          <p:cNvSpPr/>
          <p:nvPr/>
        </p:nvSpPr>
        <p:spPr>
          <a:xfrm>
            <a:off x="263520" y="64116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11" name="CustomShape 3"/>
          <p:cNvSpPr/>
          <p:nvPr/>
        </p:nvSpPr>
        <p:spPr>
          <a:xfrm>
            <a:off x="335520" y="1571400"/>
            <a:ext cx="4234680" cy="472320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5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75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8756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412" name="" descr=""/>
          <p:cNvPicPr/>
          <p:nvPr/>
        </p:nvPicPr>
        <p:blipFill>
          <a:blip r:embed="rId1"/>
          <a:stretch/>
        </p:blipFill>
        <p:spPr>
          <a:xfrm>
            <a:off x="4173120" y="704160"/>
            <a:ext cx="7417800" cy="50515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414"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29800" cy="48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6" name="CustomShape 2"/>
          <p:cNvSpPr/>
          <p:nvPr/>
        </p:nvSpPr>
        <p:spPr>
          <a:xfrm>
            <a:off x="335520" y="1268640"/>
            <a:ext cx="10729800" cy="5017320"/>
          </a:xfrm>
          <a:prstGeom prst="rect">
            <a:avLst/>
          </a:prstGeom>
          <a:noFill/>
          <a:ln>
            <a:noFill/>
          </a:ln>
        </p:spPr>
        <p:style>
          <a:lnRef idx="0"/>
          <a:fillRef idx="0"/>
          <a:effectRef idx="0"/>
          <a:fontRef idx="minor"/>
        </p:style>
        <p:txBody>
          <a:bodyPr lIns="90000" rIns="90000" tIns="45000" bIns="45000" anchor="ctr">
            <a:noAutofit/>
          </a:bodyPr>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US" sz="1800" spc="-1" strike="noStrike">
              <a:latin typeface="Arial"/>
            </a:endParaRPr>
          </a:p>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US" sz="1800" spc="-1" strike="noStrike">
              <a:latin typeface="Arial"/>
            </a:endParaRPr>
          </a:p>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E06</a:t>
            </a:r>
            <a:endParaRPr b="0" lang="en-US" sz="3000" spc="-1" strike="noStrike">
              <a:latin typeface="Arial"/>
            </a:endParaRPr>
          </a:p>
        </p:txBody>
      </p:sp>
      <p:sp>
        <p:nvSpPr>
          <p:cNvPr id="418"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29800" cy="48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E06</a:t>
            </a:r>
            <a:endParaRPr b="0" lang="en-US" sz="2400" spc="-1" strike="noStrike">
              <a:latin typeface="Arial"/>
            </a:endParaRPr>
          </a:p>
        </p:txBody>
      </p:sp>
      <p:sp>
        <p:nvSpPr>
          <p:cNvPr id="420" name="CustomShape 2"/>
          <p:cNvSpPr/>
          <p:nvPr/>
        </p:nvSpPr>
        <p:spPr>
          <a:xfrm>
            <a:off x="335520" y="1268280"/>
            <a:ext cx="10729800" cy="5017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Identify </a:t>
            </a:r>
            <a:r>
              <a:rPr b="1" lang="en-US" sz="1800" spc="-1" strike="noStrike">
                <a:solidFill>
                  <a:srgbClr val="000000"/>
                </a:solidFill>
                <a:latin typeface="DejaVu Sans"/>
                <a:ea typeface="DejaVu Sans"/>
              </a:rPr>
              <a:t>THREE</a:t>
            </a:r>
            <a:r>
              <a:rPr b="0" lang="en-US" sz="1800" spc="-1" strike="noStrike">
                <a:solidFill>
                  <a:srgbClr val="000000"/>
                </a:solidFill>
                <a:latin typeface="DejaVu Sans"/>
                <a:ea typeface="DejaVu Sans"/>
              </a:rPr>
              <a:t> objects that you own which could be replaced by service provision within the Performance Economy (PE). </a:t>
            </a:r>
            <a:endParaRPr b="0" lang="en-US" sz="1800" spc="-1" strike="noStrike">
              <a:latin typeface="Arial"/>
            </a:endParaRPr>
          </a:p>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Explain your choice for each of the objects in three sentences or more.</a:t>
            </a:r>
            <a:endParaRPr b="0" lang="en-US" sz="1800" spc="-1" strike="noStrike">
              <a:latin typeface="Arial"/>
            </a:endParaRPr>
          </a:p>
          <a:p>
            <a:pPr marL="195120" indent="-1753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1"/>
              </a:rPr>
              <a:t>exercise sheet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21" name="CustomShape 3"/>
          <p:cNvSpPr/>
          <p:nvPr/>
        </p:nvSpPr>
        <p:spPr>
          <a:xfrm>
            <a:off x="432720" y="1148040"/>
            <a:ext cx="10338840" cy="479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Performance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US" sz="2400" spc="-1" strike="noStrike">
              <a:latin typeface="Arial"/>
            </a:endParaRPr>
          </a:p>
        </p:txBody>
      </p:sp>
      <p:sp>
        <p:nvSpPr>
          <p:cNvPr id="423" name="CustomShape 2"/>
          <p:cNvSpPr/>
          <p:nvPr/>
        </p:nvSpPr>
        <p:spPr>
          <a:xfrm>
            <a:off x="335520" y="1268640"/>
            <a:ext cx="10738800" cy="5026320"/>
          </a:xfrm>
          <a:prstGeom prst="rect">
            <a:avLst/>
          </a:prstGeom>
          <a:noFill/>
          <a:ln>
            <a:noFill/>
          </a:ln>
        </p:spPr>
        <p:style>
          <a:lnRef idx="0"/>
          <a:fillRef idx="0"/>
          <a:effectRef idx="0"/>
          <a:fontRef idx="minor"/>
        </p:style>
        <p:txBody>
          <a:bodyPr lIns="90000" rIns="90000" tIns="45000" bIns="45000" anchor="ctr">
            <a:noAutofit/>
          </a:bodyPr>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875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1268640"/>
            <a:ext cx="10731240" cy="5018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25" name="CustomShape 2"/>
          <p:cNvSpPr/>
          <p:nvPr/>
        </p:nvSpPr>
        <p:spPr>
          <a:xfrm>
            <a:off x="335520" y="764640"/>
            <a:ext cx="10731240" cy="482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1"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marL="216000" indent="-21312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04.07.2022 – 2 pm</a:t>
            </a:r>
            <a:endParaRPr b="0" lang="en-US" sz="1800" spc="-1" strike="noStrike">
              <a:latin typeface="Arial"/>
            </a:endParaRPr>
          </a:p>
          <a:p>
            <a:pPr marL="216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Send the link to </a:t>
            </a:r>
            <a:r>
              <a:rPr b="0" lang="en-US" sz="1800" spc="-1" strike="noStrike" u="sng">
                <a:solidFill>
                  <a:srgbClr val="ffffff"/>
                </a:solidFill>
                <a:uFillTx/>
                <a:latin typeface="DejaVu Sans"/>
                <a:ea typeface="DejaVu Sans"/>
              </a:rPr>
              <a:t>etce-ltg@tu-clausthal.de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p:txBody>
      </p:sp>
      <p:sp>
        <p:nvSpPr>
          <p:cNvPr id="242"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4"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marL="216000" indent="-21312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a:t>
            </a:r>
            <a:r>
              <a:rPr b="1" lang="en-US" sz="1800" spc="-1" strike="noStrike">
                <a:solidFill>
                  <a:srgbClr val="000000"/>
                </a:solidFill>
                <a:latin typeface="DejaVu Sans"/>
                <a:ea typeface="DejaVu Sans"/>
              </a:rPr>
              <a:t>04.07.2022 – 2 pm</a:t>
            </a:r>
            <a:endParaRPr b="0" lang="en-US" sz="1800" spc="-1" strike="noStrike">
              <a:latin typeface="Arial"/>
            </a:endParaRPr>
          </a:p>
          <a:p>
            <a:pPr marL="216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etce-ltg@tu-clausthal.de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p:txBody>
      </p:sp>
      <p:sp>
        <p:nvSpPr>
          <p:cNvPr id="245"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4406760"/>
            <a:ext cx="10729440" cy="133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latin typeface="Arial"/>
            </a:endParaRPr>
          </a:p>
        </p:txBody>
      </p:sp>
      <p:sp>
        <p:nvSpPr>
          <p:cNvPr id="247" name="CustomShape 2"/>
          <p:cNvSpPr/>
          <p:nvPr/>
        </p:nvSpPr>
        <p:spPr>
          <a:xfrm>
            <a:off x="335520" y="2906640"/>
            <a:ext cx="10729440" cy="1476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4120" cy="48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49" name="CustomShape 2"/>
          <p:cNvSpPr/>
          <p:nvPr/>
        </p:nvSpPr>
        <p:spPr>
          <a:xfrm>
            <a:off x="335520" y="1268280"/>
            <a:ext cx="10734120" cy="5021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4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 feedback:</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submissions did not bother to use OpenLCA and just resubmitted E03</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Other worked on a LCA without OpenLCA</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inconclusive results for OpenLCA</a:t>
            </a:r>
            <a:endParaRPr b="0" lang="en-US" sz="1800" spc="-1" strike="noStrike">
              <a:latin typeface="Arial"/>
            </a:endParaRPr>
          </a:p>
          <a:p>
            <a:pPr lvl="1" marL="432000" indent="-214200">
              <a:lnSpc>
                <a:spcPct val="100000"/>
              </a:lnSpc>
              <a:spcBef>
                <a:spcPts val="360"/>
              </a:spcBef>
              <a:buClr>
                <a:srgbClr val="008c4f"/>
              </a:buClr>
              <a:buSzPct val="45000"/>
              <a:buFont typeface="padmaa"/>
              <a:buChar char="─"/>
            </a:pPr>
            <a:r>
              <a:rPr b="1" lang="en-GB" sz="1800" spc="-1" strike="noStrike">
                <a:solidFill>
                  <a:srgbClr val="000000"/>
                </a:solidFill>
                <a:latin typeface="DejaVu Sans"/>
                <a:ea typeface="DejaVu Sans"/>
              </a:rPr>
              <a:t>BUT → Some real good results for OpenLCA</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0" name="CustomShape 3"/>
          <p:cNvSpPr/>
          <p:nvPr/>
        </p:nvSpPr>
        <p:spPr>
          <a:xfrm>
            <a:off x="432720" y="1148040"/>
            <a:ext cx="10339560" cy="480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6029</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2022-06-20T09:49:09Z</dcterms:modified>
  <cp:revision>3908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